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72" r:id="rId2"/>
    <p:sldId id="256" r:id="rId3"/>
    <p:sldId id="257" r:id="rId4"/>
    <p:sldId id="271" r:id="rId5"/>
    <p:sldId id="259" r:id="rId6"/>
    <p:sldId id="260" r:id="rId7"/>
    <p:sldId id="261" r:id="rId8"/>
    <p:sldId id="264" r:id="rId9"/>
    <p:sldId id="262" r:id="rId10"/>
    <p:sldId id="263" r:id="rId11"/>
    <p:sldId id="265" r:id="rId12"/>
    <p:sldId id="266" r:id="rId13"/>
    <p:sldId id="267" r:id="rId14"/>
    <p:sldId id="268" r:id="rId15"/>
    <p:sldId id="269" r:id="rId16"/>
    <p:sldId id="270" r:id="rId17"/>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1" d="100"/>
          <a:sy n="41" d="100"/>
        </p:scale>
        <p:origin x="-708"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14" name="Título 13"/>
          <p:cNvSpPr>
            <a:spLocks noGrp="1"/>
          </p:cNvSpPr>
          <p:nvPr>
            <p:ph type="ctrTitle"/>
          </p:nvPr>
        </p:nvSpPr>
        <p:spPr>
          <a:xfrm>
            <a:off x="1432560" y="359898"/>
            <a:ext cx="7406640" cy="1472184"/>
          </a:xfrm>
        </p:spPr>
        <p:txBody>
          <a:bodyPr anchor="b"/>
          <a:lstStyle>
            <a:lvl1pPr algn="l">
              <a:defRPr/>
            </a:lvl1pPr>
            <a:extLst/>
          </a:lstStyle>
          <a:p>
            <a:r>
              <a:rPr kumimoji="0" lang="pt-BR" smtClean="0"/>
              <a:t>Clique para editar o título mestre</a:t>
            </a:r>
            <a:endParaRPr kumimoji="0" lang="en-US"/>
          </a:p>
        </p:txBody>
      </p:sp>
      <p:sp>
        <p:nvSpPr>
          <p:cNvPr id="22" name="Subtítu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smtClean="0"/>
              <a:t>Clique para editar o estilo do subtítulo mestre</a:t>
            </a:r>
            <a:endParaRPr kumimoji="0" lang="en-US"/>
          </a:p>
        </p:txBody>
      </p:sp>
      <p:sp>
        <p:nvSpPr>
          <p:cNvPr id="7" name="Espaço Reservado para Data 6"/>
          <p:cNvSpPr>
            <a:spLocks noGrp="1"/>
          </p:cNvSpPr>
          <p:nvPr>
            <p:ph type="dt" sz="half" idx="10"/>
          </p:nvPr>
        </p:nvSpPr>
        <p:spPr/>
        <p:txBody>
          <a:bodyPr/>
          <a:lstStyle>
            <a:extLst/>
          </a:lstStyle>
          <a:p>
            <a:fld id="{1F2A095D-D2A1-4D73-AF1D-57FCB67BBB30}" type="datetimeFigureOut">
              <a:rPr lang="pt-BR" smtClean="0"/>
              <a:t>26/09/2015</a:t>
            </a:fld>
            <a:endParaRPr lang="pt-BR"/>
          </a:p>
        </p:txBody>
      </p:sp>
      <p:sp>
        <p:nvSpPr>
          <p:cNvPr id="20" name="Espaço Reservado para Rodapé 19"/>
          <p:cNvSpPr>
            <a:spLocks noGrp="1"/>
          </p:cNvSpPr>
          <p:nvPr>
            <p:ph type="ftr" sz="quarter" idx="11"/>
          </p:nvPr>
        </p:nvSpPr>
        <p:spPr/>
        <p:txBody>
          <a:bodyPr/>
          <a:lstStyle>
            <a:extLst/>
          </a:lstStyle>
          <a:p>
            <a:endParaRPr lang="pt-BR"/>
          </a:p>
        </p:txBody>
      </p:sp>
      <p:sp>
        <p:nvSpPr>
          <p:cNvPr id="10" name="Espaço Reservado para Número de Slide 9"/>
          <p:cNvSpPr>
            <a:spLocks noGrp="1"/>
          </p:cNvSpPr>
          <p:nvPr>
            <p:ph type="sldNum" sz="quarter" idx="12"/>
          </p:nvPr>
        </p:nvSpPr>
        <p:spPr/>
        <p:txBody>
          <a:bodyPr/>
          <a:lstStyle>
            <a:extLst/>
          </a:lstStyle>
          <a:p>
            <a:fld id="{7113821F-AB35-4A9D-B4F7-C0CDB11D13A0}" type="slidenum">
              <a:rPr lang="pt-BR" smtClean="0"/>
              <a:t>‹nº›</a:t>
            </a:fld>
            <a:endParaRPr lang="pt-BR"/>
          </a:p>
        </p:txBody>
      </p:sp>
      <p:sp>
        <p:nvSpPr>
          <p:cNvPr id="8" name="E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p:txBody>
          <a:bodyPr vert="eaVert"/>
          <a:lstStyle>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1F2A095D-D2A1-4D73-AF1D-57FCB67BBB30}" type="datetimeFigureOut">
              <a:rPr lang="pt-BR" smtClean="0"/>
              <a:t>26/09/2015</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7113821F-AB35-4A9D-B4F7-C0CDB11D13A0}"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58000" y="274639"/>
            <a:ext cx="1828800" cy="5851525"/>
          </a:xfrm>
        </p:spPr>
        <p:txBody>
          <a:bodyPr vert="eaVert"/>
          <a:lstStyle>
            <a:extLst/>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1F2A095D-D2A1-4D73-AF1D-57FCB67BBB30}" type="datetimeFigureOut">
              <a:rPr lang="pt-BR" smtClean="0"/>
              <a:t>26/09/2015</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7113821F-AB35-4A9D-B4F7-C0CDB11D13A0}"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título mestre</a:t>
            </a:r>
            <a:endParaRPr kumimoji="0" lang="en-US"/>
          </a:p>
        </p:txBody>
      </p:sp>
      <p:sp>
        <p:nvSpPr>
          <p:cNvPr id="3" name="Espaço Reservado para Conteúdo 2"/>
          <p:cNvSpPr>
            <a:spLocks noGrp="1"/>
          </p:cNvSpPr>
          <p:nvPr>
            <p:ph idx="1"/>
          </p:nvPr>
        </p:nvSpPr>
        <p:spPr/>
        <p:txBody>
          <a:bodyPr/>
          <a:lstStyle>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1F2A095D-D2A1-4D73-AF1D-57FCB67BBB30}" type="datetimeFigureOut">
              <a:rPr lang="pt-BR" smtClean="0"/>
              <a:t>26/09/2015</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7113821F-AB35-4A9D-B4F7-C0CDB11D13A0}"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7" name="Retângulo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ítulo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pt-BR" smtClean="0"/>
              <a:t>Clique para editar o título mestre</a:t>
            </a:r>
            <a:endParaRPr kumimoji="0" lang="en-US"/>
          </a:p>
        </p:txBody>
      </p:sp>
      <p:sp>
        <p:nvSpPr>
          <p:cNvPr id="3" name="Espaço Reservado para Texto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smtClean="0"/>
              <a:t>Clique para editar o texto mestre</a:t>
            </a:r>
          </a:p>
        </p:txBody>
      </p:sp>
      <p:sp>
        <p:nvSpPr>
          <p:cNvPr id="4" name="Espaço Reservado para Data 3"/>
          <p:cNvSpPr>
            <a:spLocks noGrp="1"/>
          </p:cNvSpPr>
          <p:nvPr>
            <p:ph type="dt" sz="half" idx="10"/>
          </p:nvPr>
        </p:nvSpPr>
        <p:spPr/>
        <p:txBody>
          <a:bodyPr/>
          <a:lstStyle>
            <a:extLst/>
          </a:lstStyle>
          <a:p>
            <a:fld id="{1F2A095D-D2A1-4D73-AF1D-57FCB67BBB30}" type="datetimeFigureOut">
              <a:rPr lang="pt-BR" smtClean="0"/>
              <a:t>26/09/2015</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7113821F-AB35-4A9D-B4F7-C0CDB11D13A0}" type="slidenum">
              <a:rPr lang="pt-BR" smtClean="0"/>
              <a:t>‹nº›</a:t>
            </a:fld>
            <a:endParaRPr lang="pt-BR"/>
          </a:p>
        </p:txBody>
      </p:sp>
      <p:sp>
        <p:nvSpPr>
          <p:cNvPr id="10" name="Retângulo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320"/>
            <a:ext cx="7498080" cy="1143000"/>
          </a:xfrm>
        </p:spPr>
        <p:txBody>
          <a:bodyPr/>
          <a:lstStyle>
            <a:extLst/>
          </a:lstStyle>
          <a:p>
            <a:r>
              <a:rPr kumimoji="0" lang="pt-BR" smtClean="0"/>
              <a:t>Clique para editar o título mestre</a:t>
            </a:r>
            <a:endParaRPr kumimoji="0" lang="en-US"/>
          </a:p>
        </p:txBody>
      </p:sp>
      <p:sp>
        <p:nvSpPr>
          <p:cNvPr id="3" name="Espaço Reservado para Conteúd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1F2A095D-D2A1-4D73-AF1D-57FCB67BBB30}" type="datetimeFigureOut">
              <a:rPr lang="pt-BR" smtClean="0"/>
              <a:t>26/09/2015</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7113821F-AB35-4A9D-B4F7-C0CDB11D13A0}"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pt-BR" smtClean="0"/>
              <a:t>Clique para editar o título mestre</a:t>
            </a:r>
            <a:endParaRPr kumimoji="0" lang="en-US"/>
          </a:p>
        </p:txBody>
      </p:sp>
      <p:sp>
        <p:nvSpPr>
          <p:cNvPr id="3" name="Espaço Reservado para Texto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 texto mestre</a:t>
            </a:r>
          </a:p>
        </p:txBody>
      </p:sp>
      <p:sp>
        <p:nvSpPr>
          <p:cNvPr id="4" name="Espaço Reservado para Texto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 texto mestre</a:t>
            </a:r>
          </a:p>
        </p:txBody>
      </p:sp>
      <p:sp>
        <p:nvSpPr>
          <p:cNvPr id="5" name="Espaço Reservado para Conteúdo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extLst/>
          </a:lstStyle>
          <a:p>
            <a:fld id="{1F2A095D-D2A1-4D73-AF1D-57FCB67BBB30}" type="datetimeFigureOut">
              <a:rPr lang="pt-BR" smtClean="0"/>
              <a:t>26/09/2015</a:t>
            </a:fld>
            <a:endParaRPr lang="pt-BR"/>
          </a:p>
        </p:txBody>
      </p:sp>
      <p:sp>
        <p:nvSpPr>
          <p:cNvPr id="8" name="Espaço Reservado para Rodapé 7"/>
          <p:cNvSpPr>
            <a:spLocks noGrp="1"/>
          </p:cNvSpPr>
          <p:nvPr>
            <p:ph type="ftr" sz="quarter" idx="11"/>
          </p:nvPr>
        </p:nvSpPr>
        <p:spPr/>
        <p:txBody>
          <a:bodyPr/>
          <a:lstStyle>
            <a:extLst/>
          </a:lstStyle>
          <a:p>
            <a:endParaRPr lang="pt-BR"/>
          </a:p>
        </p:txBody>
      </p:sp>
      <p:sp>
        <p:nvSpPr>
          <p:cNvPr id="9" name="Espaço Reservado para Número de Slide 8"/>
          <p:cNvSpPr>
            <a:spLocks noGrp="1"/>
          </p:cNvSpPr>
          <p:nvPr>
            <p:ph type="sldNum" sz="quarter" idx="12"/>
          </p:nvPr>
        </p:nvSpPr>
        <p:spPr/>
        <p:txBody>
          <a:bodyPr/>
          <a:lstStyle>
            <a:extLst/>
          </a:lstStyle>
          <a:p>
            <a:fld id="{7113821F-AB35-4A9D-B4F7-C0CDB11D13A0}" type="slidenum">
              <a:rPr lang="pt-BR" smtClean="0"/>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320"/>
            <a:ext cx="7498080" cy="1143000"/>
          </a:xfrm>
        </p:spPr>
        <p:txBody>
          <a:bodyPr anchor="ctr"/>
          <a:lstStyle>
            <a:extLst/>
          </a:lstStyle>
          <a:p>
            <a:r>
              <a:rPr kumimoji="0" lang="pt-BR" smtClean="0"/>
              <a:t>Clique para editar o título mestre</a:t>
            </a:r>
            <a:endParaRPr kumimoji="0" lang="en-US"/>
          </a:p>
        </p:txBody>
      </p:sp>
      <p:sp>
        <p:nvSpPr>
          <p:cNvPr id="3" name="Espaço Reservado para Data 2"/>
          <p:cNvSpPr>
            <a:spLocks noGrp="1"/>
          </p:cNvSpPr>
          <p:nvPr>
            <p:ph type="dt" sz="half" idx="10"/>
          </p:nvPr>
        </p:nvSpPr>
        <p:spPr/>
        <p:txBody>
          <a:bodyPr/>
          <a:lstStyle>
            <a:extLst/>
          </a:lstStyle>
          <a:p>
            <a:fld id="{1F2A095D-D2A1-4D73-AF1D-57FCB67BBB30}" type="datetimeFigureOut">
              <a:rPr lang="pt-BR" smtClean="0"/>
              <a:t>26/09/2015</a:t>
            </a:fld>
            <a:endParaRPr lang="pt-BR"/>
          </a:p>
        </p:txBody>
      </p:sp>
      <p:sp>
        <p:nvSpPr>
          <p:cNvPr id="4" name="Espaço Reservado para Rodapé 3"/>
          <p:cNvSpPr>
            <a:spLocks noGrp="1"/>
          </p:cNvSpPr>
          <p:nvPr>
            <p:ph type="ftr" sz="quarter" idx="11"/>
          </p:nvPr>
        </p:nvSpPr>
        <p:spPr/>
        <p:txBody>
          <a:bodyPr/>
          <a:lstStyle>
            <a:extLst/>
          </a:lstStyle>
          <a:p>
            <a:endParaRPr lang="pt-BR"/>
          </a:p>
        </p:txBody>
      </p:sp>
      <p:sp>
        <p:nvSpPr>
          <p:cNvPr id="5" name="Espaço Reservado para Número de Slide 4"/>
          <p:cNvSpPr>
            <a:spLocks noGrp="1"/>
          </p:cNvSpPr>
          <p:nvPr>
            <p:ph type="sldNum" sz="quarter" idx="12"/>
          </p:nvPr>
        </p:nvSpPr>
        <p:spPr/>
        <p:txBody>
          <a:bodyPr/>
          <a:lstStyle>
            <a:extLst/>
          </a:lstStyle>
          <a:p>
            <a:fld id="{7113821F-AB35-4A9D-B4F7-C0CDB11D13A0}"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tângulo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ço Reservado para Data 1"/>
          <p:cNvSpPr>
            <a:spLocks noGrp="1"/>
          </p:cNvSpPr>
          <p:nvPr>
            <p:ph type="dt" sz="half" idx="10"/>
          </p:nvPr>
        </p:nvSpPr>
        <p:spPr/>
        <p:txBody>
          <a:bodyPr/>
          <a:lstStyle>
            <a:extLst/>
          </a:lstStyle>
          <a:p>
            <a:fld id="{1F2A095D-D2A1-4D73-AF1D-57FCB67BBB30}" type="datetimeFigureOut">
              <a:rPr lang="pt-BR" smtClean="0"/>
              <a:t>26/09/2015</a:t>
            </a:fld>
            <a:endParaRPr lang="pt-BR"/>
          </a:p>
        </p:txBody>
      </p:sp>
      <p:sp>
        <p:nvSpPr>
          <p:cNvPr id="3" name="Espaço Reservado para Rodapé 2"/>
          <p:cNvSpPr>
            <a:spLocks noGrp="1"/>
          </p:cNvSpPr>
          <p:nvPr>
            <p:ph type="ftr" sz="quarter" idx="11"/>
          </p:nvPr>
        </p:nvSpPr>
        <p:spPr/>
        <p:txBody>
          <a:bodyPr/>
          <a:lstStyle>
            <a:extLst/>
          </a:lstStyle>
          <a:p>
            <a:endParaRPr lang="pt-BR"/>
          </a:p>
        </p:txBody>
      </p:sp>
      <p:sp>
        <p:nvSpPr>
          <p:cNvPr id="4" name="Espaço Reservado para Número de Slide 3"/>
          <p:cNvSpPr>
            <a:spLocks noGrp="1"/>
          </p:cNvSpPr>
          <p:nvPr>
            <p:ph type="sldNum" sz="quarter" idx="12"/>
          </p:nvPr>
        </p:nvSpPr>
        <p:spPr/>
        <p:txBody>
          <a:bodyPr/>
          <a:lstStyle>
            <a:extLst/>
          </a:lstStyle>
          <a:p>
            <a:fld id="{7113821F-AB35-4A9D-B4F7-C0CDB11D13A0}" type="slidenum">
              <a:rPr lang="pt-BR" smtClean="0"/>
              <a:t>‹nº›</a:t>
            </a:fld>
            <a:endParaRPr lang="pt-BR"/>
          </a:p>
        </p:txBody>
      </p:sp>
      <p:sp>
        <p:nvSpPr>
          <p:cNvPr id="6" name="Retângulo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pt-BR" smtClean="0"/>
              <a:t>Clique para editar o título mestre</a:t>
            </a:r>
            <a:endParaRPr kumimoji="0" lang="en-US"/>
          </a:p>
        </p:txBody>
      </p:sp>
      <p:sp>
        <p:nvSpPr>
          <p:cNvPr id="3" name="Espaço Reservado para Texto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pt-BR" smtClean="0"/>
              <a:t>Clique para editar o texto mestre</a:t>
            </a:r>
          </a:p>
        </p:txBody>
      </p:sp>
      <p:sp>
        <p:nvSpPr>
          <p:cNvPr id="4" name="Espaço Reservado para Conteúdo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1F2A095D-D2A1-4D73-AF1D-57FCB67BBB30}" type="datetimeFigureOut">
              <a:rPr lang="pt-BR" smtClean="0"/>
              <a:t>26/09/2015</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7113821F-AB35-4A9D-B4F7-C0CDB11D13A0}" type="slidenum">
              <a:rPr lang="pt-BR" smtClean="0"/>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pt-BR" smtClean="0"/>
              <a:t>Clique para editar o título mestre</a:t>
            </a:r>
            <a:endParaRPr kumimoji="0" lang="en-US"/>
          </a:p>
        </p:txBody>
      </p:sp>
      <p:sp>
        <p:nvSpPr>
          <p:cNvPr id="5" name="Espaço Reservado para Data 4"/>
          <p:cNvSpPr>
            <a:spLocks noGrp="1"/>
          </p:cNvSpPr>
          <p:nvPr>
            <p:ph type="dt" sz="half" idx="10"/>
          </p:nvPr>
        </p:nvSpPr>
        <p:spPr/>
        <p:txBody>
          <a:bodyPr/>
          <a:lstStyle>
            <a:extLst/>
          </a:lstStyle>
          <a:p>
            <a:fld id="{1F2A095D-D2A1-4D73-AF1D-57FCB67BBB30}" type="datetimeFigureOut">
              <a:rPr lang="pt-BR" smtClean="0"/>
              <a:t>26/09/2015</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7113821F-AB35-4A9D-B4F7-C0CDB11D13A0}" type="slidenum">
              <a:rPr lang="pt-BR" smtClean="0"/>
              <a:t>‹nº›</a:t>
            </a:fld>
            <a:endParaRPr lang="pt-BR"/>
          </a:p>
        </p:txBody>
      </p:sp>
      <p:sp>
        <p:nvSpPr>
          <p:cNvPr id="8" name="Retângulo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ço Reservado para Imagem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pt-BR" smtClean="0"/>
              <a:t>Clique no ícone para adicionar uma imagem</a:t>
            </a:r>
            <a:endParaRPr kumimoji="0" lang="en-US" dirty="0"/>
          </a:p>
        </p:txBody>
      </p:sp>
      <p:sp>
        <p:nvSpPr>
          <p:cNvPr id="9" name="Fluxograma: Processo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uxograma: Processo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ço Reservado para Texto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pt-BR" smtClean="0"/>
              <a:t>Clique para editar o texto mestre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zz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sca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tângulo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Espaço Reservado para Título 4"/>
          <p:cNvSpPr>
            <a:spLocks noGrp="1"/>
          </p:cNvSpPr>
          <p:nvPr>
            <p:ph type="title"/>
          </p:nvPr>
        </p:nvSpPr>
        <p:spPr>
          <a:xfrm>
            <a:off x="1435608" y="274638"/>
            <a:ext cx="7498080" cy="1143000"/>
          </a:xfrm>
          <a:prstGeom prst="rect">
            <a:avLst/>
          </a:prstGeom>
        </p:spPr>
        <p:txBody>
          <a:bodyPr anchor="ctr">
            <a:normAutofit/>
          </a:bodyPr>
          <a:lstStyle>
            <a:extLst/>
          </a:lstStyle>
          <a:p>
            <a:r>
              <a:rPr kumimoji="0" lang="pt-BR" smtClean="0"/>
              <a:t>Clique para editar o título mestre</a:t>
            </a:r>
            <a:endParaRPr kumimoji="0" lang="en-US"/>
          </a:p>
        </p:txBody>
      </p:sp>
      <p:sp>
        <p:nvSpPr>
          <p:cNvPr id="9" name="Espaço Reservado para Texto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pt-BR" smtClean="0"/>
              <a:t>Clique para editar 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24" name="Espaço Reservado para Data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F2A095D-D2A1-4D73-AF1D-57FCB67BBB30}" type="datetimeFigureOut">
              <a:rPr lang="pt-BR" smtClean="0"/>
              <a:t>26/09/2015</a:t>
            </a:fld>
            <a:endParaRPr lang="pt-BR"/>
          </a:p>
        </p:txBody>
      </p:sp>
      <p:sp>
        <p:nvSpPr>
          <p:cNvPr id="10" name="Espaço Reservado para Rodapé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pt-BR"/>
          </a:p>
        </p:txBody>
      </p:sp>
      <p:sp>
        <p:nvSpPr>
          <p:cNvPr id="22" name="Espaço Reservado para Número de Slid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113821F-AB35-4A9D-B4F7-C0CDB11D13A0}" type="slidenum">
              <a:rPr lang="pt-BR" smtClean="0"/>
              <a:t>‹nº›</a:t>
            </a:fld>
            <a:endParaRPr lang="pt-BR"/>
          </a:p>
        </p:txBody>
      </p:sp>
      <p:sp>
        <p:nvSpPr>
          <p:cNvPr id="15" name="Retângulo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825"/>
          <a:stretch/>
        </p:blipFill>
        <p:spPr>
          <a:xfrm>
            <a:off x="2483768" y="63950"/>
            <a:ext cx="5832648" cy="6700574"/>
          </a:xfrm>
        </p:spPr>
      </p:pic>
    </p:spTree>
    <p:extLst>
      <p:ext uri="{BB962C8B-B14F-4D97-AF65-F5344CB8AC3E}">
        <p14:creationId xmlns:p14="http://schemas.microsoft.com/office/powerpoint/2010/main" val="1923479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43608" y="332657"/>
            <a:ext cx="7560840" cy="1152128"/>
          </a:xfrm>
        </p:spPr>
        <p:txBody>
          <a:bodyPr>
            <a:normAutofit fontScale="90000"/>
          </a:bodyPr>
          <a:lstStyle/>
          <a:p>
            <a:pPr algn="ctr"/>
            <a:r>
              <a:rPr lang="pt-BR" sz="4000" b="1" dirty="0" smtClean="0">
                <a:solidFill>
                  <a:srgbClr val="C00000"/>
                </a:solidFill>
                <a:latin typeface="Calibri" panose="020F0502020204030204" pitchFamily="34" charset="0"/>
              </a:rPr>
              <a:t>2.2. DEMONSTRAÇÃO DO FRUTO DO ESPÍRITO</a:t>
            </a:r>
            <a:endParaRPr lang="pt-BR" sz="4000" dirty="0">
              <a:solidFill>
                <a:srgbClr val="C00000"/>
              </a:solidFill>
              <a:latin typeface="Calibri" panose="020F0502020204030204" pitchFamily="34" charset="0"/>
            </a:endParaRPr>
          </a:p>
        </p:txBody>
      </p:sp>
      <p:sp>
        <p:nvSpPr>
          <p:cNvPr id="3" name="Subtítulo 2"/>
          <p:cNvSpPr>
            <a:spLocks noGrp="1"/>
          </p:cNvSpPr>
          <p:nvPr>
            <p:ph type="subTitle" idx="1"/>
          </p:nvPr>
        </p:nvSpPr>
        <p:spPr>
          <a:xfrm>
            <a:off x="683568" y="1700808"/>
            <a:ext cx="8136904" cy="4968552"/>
          </a:xfrm>
        </p:spPr>
        <p:txBody>
          <a:bodyPr>
            <a:normAutofit fontScale="92500" lnSpcReduction="20000"/>
          </a:bodyPr>
          <a:lstStyle/>
          <a:p>
            <a:pPr algn="just"/>
            <a:r>
              <a:rPr lang="pt-BR" dirty="0" smtClean="0">
                <a:solidFill>
                  <a:schemeClr val="tx1"/>
                </a:solidFill>
              </a:rPr>
              <a:t>	</a:t>
            </a:r>
            <a:r>
              <a:rPr lang="pt-BR" sz="3500" dirty="0" smtClean="0">
                <a:solidFill>
                  <a:schemeClr val="tx1"/>
                </a:solidFill>
                <a:latin typeface="Calibri" panose="020F0502020204030204" pitchFamily="34" charset="0"/>
              </a:rPr>
              <a:t>Um avivamento do Espírito Santo é demonstrado por uma transformação de caráter. Todos aqueles que experimentaram ter um encontro genuíno com Deus foram transformados, Jacó, quando lutou com o anjo, disse, “tenho visto a Deus face a face, e a minha alma foi salva” (</a:t>
            </a:r>
            <a:r>
              <a:rPr lang="pt-BR" sz="3500" dirty="0" err="1" smtClean="0">
                <a:solidFill>
                  <a:schemeClr val="tx1"/>
                </a:solidFill>
                <a:latin typeface="Calibri" panose="020F0502020204030204" pitchFamily="34" charset="0"/>
              </a:rPr>
              <a:t>Gn</a:t>
            </a:r>
            <a:r>
              <a:rPr lang="pt-BR" sz="3500" dirty="0" smtClean="0">
                <a:solidFill>
                  <a:schemeClr val="tx1"/>
                </a:solidFill>
                <a:latin typeface="Calibri" panose="020F0502020204030204" pitchFamily="34" charset="0"/>
              </a:rPr>
              <a:t> 32.30); Isaías quando viu Deus assentado num alto e sublime trono, disse: “ai de mim, que vou perecendo!... Meus olhos viram o rei, o Senhor dos Exércitos” (</a:t>
            </a:r>
            <a:r>
              <a:rPr lang="pt-BR" sz="3500" dirty="0" err="1" smtClean="0">
                <a:solidFill>
                  <a:schemeClr val="tx1"/>
                </a:solidFill>
                <a:latin typeface="Calibri" panose="020F0502020204030204" pitchFamily="34" charset="0"/>
              </a:rPr>
              <a:t>Is</a:t>
            </a:r>
            <a:r>
              <a:rPr lang="pt-BR" sz="3500" dirty="0" smtClean="0">
                <a:solidFill>
                  <a:schemeClr val="tx1"/>
                </a:solidFill>
                <a:latin typeface="Calibri" panose="020F0502020204030204" pitchFamily="34" charset="0"/>
              </a:rPr>
              <a:t> 6.5); dali em diante Isaías deixou de falar o que não devia.</a:t>
            </a:r>
            <a:endParaRPr lang="pt-BR" sz="35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7099704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43608" y="188640"/>
            <a:ext cx="7992888" cy="792088"/>
          </a:xfrm>
        </p:spPr>
        <p:txBody>
          <a:bodyPr>
            <a:noAutofit/>
          </a:bodyPr>
          <a:lstStyle/>
          <a:p>
            <a:pPr algn="ctr"/>
            <a:r>
              <a:rPr lang="pt-BR" sz="3200" b="1" dirty="0" smtClean="0">
                <a:solidFill>
                  <a:srgbClr val="C00000"/>
                </a:solidFill>
                <a:latin typeface="Calibri" panose="020F0502020204030204" pitchFamily="34" charset="0"/>
              </a:rPr>
              <a:t>2.3. TESTEMUNHO COM GRAÇA RENOVADA</a:t>
            </a:r>
            <a:endParaRPr lang="pt-BR" sz="3200" dirty="0">
              <a:solidFill>
                <a:srgbClr val="C00000"/>
              </a:solidFill>
              <a:latin typeface="Calibri" panose="020F0502020204030204" pitchFamily="34" charset="0"/>
            </a:endParaRPr>
          </a:p>
        </p:txBody>
      </p:sp>
      <p:sp>
        <p:nvSpPr>
          <p:cNvPr id="3" name="Subtítulo 2"/>
          <p:cNvSpPr>
            <a:spLocks noGrp="1"/>
          </p:cNvSpPr>
          <p:nvPr>
            <p:ph type="subTitle" idx="1"/>
          </p:nvPr>
        </p:nvSpPr>
        <p:spPr>
          <a:xfrm>
            <a:off x="827584" y="1196752"/>
            <a:ext cx="8136904" cy="5544616"/>
          </a:xfrm>
        </p:spPr>
        <p:txBody>
          <a:bodyPr>
            <a:normAutofit/>
          </a:bodyPr>
          <a:lstStyle/>
          <a:p>
            <a:pPr algn="just"/>
            <a:r>
              <a:rPr lang="pt-BR" sz="3600" dirty="0" smtClean="0">
                <a:solidFill>
                  <a:schemeClr val="tx1"/>
                </a:solidFill>
              </a:rPr>
              <a:t>	</a:t>
            </a:r>
            <a:r>
              <a:rPr lang="pt-BR" sz="3400" dirty="0" smtClean="0">
                <a:solidFill>
                  <a:schemeClr val="tx1"/>
                </a:solidFill>
                <a:latin typeface="Calibri" panose="020F0502020204030204" pitchFamily="34" charset="0"/>
              </a:rPr>
              <a:t>A igreja que passa por um avivamento se torna muito ativa na pregação, no evangelismo, no discipulado e missões. Todos com um amor renovado querem contribuir não apenas financeiramente, mas querem participar da multiplicação dos fiéis.</a:t>
            </a:r>
            <a:endParaRPr lang="pt-BR" sz="3400" dirty="0">
              <a:solidFill>
                <a:schemeClr val="tx1"/>
              </a:solidFill>
              <a:latin typeface="Calibri" panose="020F050202020403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4426599"/>
            <a:ext cx="6048672" cy="2258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54124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15616" y="188641"/>
            <a:ext cx="7416824" cy="1152127"/>
          </a:xfrm>
        </p:spPr>
        <p:txBody>
          <a:bodyPr>
            <a:normAutofit fontScale="90000"/>
          </a:bodyPr>
          <a:lstStyle/>
          <a:p>
            <a:pPr algn="ctr"/>
            <a:r>
              <a:rPr lang="pt-BR" sz="4000" b="1" dirty="0" smtClean="0">
                <a:solidFill>
                  <a:srgbClr val="C00000"/>
                </a:solidFill>
                <a:latin typeface="Calibri" panose="020F0502020204030204" pitchFamily="34" charset="0"/>
              </a:rPr>
              <a:t>3. CUIDADOS PRINCIPAIS QUANTO O AVIVAMENTO</a:t>
            </a:r>
            <a:endParaRPr lang="pt-BR" sz="4000" dirty="0">
              <a:solidFill>
                <a:srgbClr val="C00000"/>
              </a:solidFill>
              <a:latin typeface="Calibri" panose="020F0502020204030204" pitchFamily="34" charset="0"/>
            </a:endParaRPr>
          </a:p>
        </p:txBody>
      </p:sp>
      <p:sp>
        <p:nvSpPr>
          <p:cNvPr id="3" name="Subtítulo 2"/>
          <p:cNvSpPr>
            <a:spLocks noGrp="1"/>
          </p:cNvSpPr>
          <p:nvPr>
            <p:ph type="subTitle" idx="1"/>
          </p:nvPr>
        </p:nvSpPr>
        <p:spPr>
          <a:xfrm>
            <a:off x="1043608" y="1628800"/>
            <a:ext cx="7776864" cy="4392488"/>
          </a:xfrm>
        </p:spPr>
        <p:txBody>
          <a:bodyPr>
            <a:normAutofit/>
          </a:bodyPr>
          <a:lstStyle/>
          <a:p>
            <a:pPr algn="just"/>
            <a:r>
              <a:rPr lang="pt-BR" sz="3600" dirty="0" smtClean="0">
                <a:solidFill>
                  <a:schemeClr val="tx1"/>
                </a:solidFill>
              </a:rPr>
              <a:t>	</a:t>
            </a:r>
            <a:r>
              <a:rPr lang="pt-BR" sz="3600" dirty="0" smtClean="0">
                <a:solidFill>
                  <a:schemeClr val="tx1"/>
                </a:solidFill>
                <a:latin typeface="Calibri" panose="020F0502020204030204" pitchFamily="34" charset="0"/>
              </a:rPr>
              <a:t>O avivamento deve ser preservado, mas o excesso de zelo pode acabar por extinguir o agir do Espírito, quer dizer, ter um efeito contrário. Por exemplo, alguns líderes tem tanto medo de que as manifestações não sejam do Espírito de Deus que acabam por extingui-lo.</a:t>
            </a:r>
            <a:endParaRPr lang="pt-BR" sz="36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3923107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87624" y="188640"/>
            <a:ext cx="7128792" cy="1296144"/>
          </a:xfrm>
        </p:spPr>
        <p:txBody>
          <a:bodyPr>
            <a:normAutofit fontScale="90000"/>
          </a:bodyPr>
          <a:lstStyle/>
          <a:p>
            <a:pPr algn="ctr"/>
            <a:r>
              <a:rPr lang="pt-BR" b="1" dirty="0" smtClean="0">
                <a:solidFill>
                  <a:srgbClr val="C00000"/>
                </a:solidFill>
                <a:latin typeface="Calibri" panose="020F0502020204030204" pitchFamily="34" charset="0"/>
              </a:rPr>
              <a:t>3.1. ÊNFASE EXAGERADA AO ESPÍRITO SANTO</a:t>
            </a:r>
            <a:endParaRPr lang="pt-BR" dirty="0">
              <a:solidFill>
                <a:srgbClr val="C00000"/>
              </a:solidFill>
              <a:latin typeface="Calibri" panose="020F0502020204030204" pitchFamily="34" charset="0"/>
            </a:endParaRPr>
          </a:p>
        </p:txBody>
      </p:sp>
      <p:sp>
        <p:nvSpPr>
          <p:cNvPr id="3" name="Subtítulo 2"/>
          <p:cNvSpPr>
            <a:spLocks noGrp="1"/>
          </p:cNvSpPr>
          <p:nvPr>
            <p:ph type="subTitle" idx="1"/>
          </p:nvPr>
        </p:nvSpPr>
        <p:spPr>
          <a:xfrm>
            <a:off x="827584" y="1412776"/>
            <a:ext cx="7992888" cy="5256584"/>
          </a:xfrm>
        </p:spPr>
        <p:txBody>
          <a:bodyPr>
            <a:normAutofit fontScale="92500" lnSpcReduction="20000"/>
          </a:bodyPr>
          <a:lstStyle/>
          <a:p>
            <a:pPr algn="just"/>
            <a:r>
              <a:rPr lang="pt-BR" dirty="0" smtClean="0">
                <a:solidFill>
                  <a:schemeClr val="tx1"/>
                </a:solidFill>
              </a:rPr>
              <a:t>	</a:t>
            </a:r>
          </a:p>
          <a:p>
            <a:pPr algn="just"/>
            <a:r>
              <a:rPr lang="pt-BR" sz="3500" dirty="0">
                <a:solidFill>
                  <a:schemeClr val="tx1"/>
                </a:solidFill>
                <a:latin typeface="Calibri" panose="020F0502020204030204" pitchFamily="34" charset="0"/>
              </a:rPr>
              <a:t>	</a:t>
            </a:r>
            <a:r>
              <a:rPr lang="pt-BR" sz="3500" dirty="0" smtClean="0">
                <a:solidFill>
                  <a:schemeClr val="tx1"/>
                </a:solidFill>
                <a:latin typeface="Calibri" panose="020F0502020204030204" pitchFamily="34" charset="0"/>
              </a:rPr>
              <a:t>Devemos cuidar para que não seja por nossas atitudes ou conceitos doutrinários errôneos que venhamos dar ênfase exagerada a pessoa do Espírito Santo. E isso se manifesta de muitas maneiras, por exemplo, alguns dizem: “aqui o Espírito é superior a qualquer um, Ele é maior que a Palavra e é Ele quem manda”. Isso não é verdade, a Palavra foi inspirada por Ele, ela é o meio de julgarmos de onde procede uma manifestação tida como espiritual, se dele, do espírito humano ou do maligno infiltrado.</a:t>
            </a:r>
            <a:endParaRPr lang="pt-BR" sz="35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6241997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03648" y="404664"/>
            <a:ext cx="7200800" cy="1152128"/>
          </a:xfrm>
        </p:spPr>
        <p:txBody>
          <a:bodyPr>
            <a:noAutofit/>
          </a:bodyPr>
          <a:lstStyle/>
          <a:p>
            <a:pPr algn="ctr"/>
            <a:r>
              <a:rPr lang="pt-BR" sz="3600" b="1" dirty="0" smtClean="0">
                <a:solidFill>
                  <a:srgbClr val="C00000"/>
                </a:solidFill>
                <a:latin typeface="Calibri" panose="020F0502020204030204" pitchFamily="34" charset="0"/>
              </a:rPr>
              <a:t>3.2. A FALTA DE EXPOSIÇÃO DAS ESCRITURAS</a:t>
            </a:r>
            <a:endParaRPr lang="pt-BR" sz="3600" dirty="0">
              <a:solidFill>
                <a:srgbClr val="C00000"/>
              </a:solidFill>
              <a:latin typeface="Calibri" panose="020F0502020204030204" pitchFamily="34" charset="0"/>
            </a:endParaRPr>
          </a:p>
        </p:txBody>
      </p:sp>
      <p:sp>
        <p:nvSpPr>
          <p:cNvPr id="3" name="Subtítulo 2"/>
          <p:cNvSpPr>
            <a:spLocks noGrp="1"/>
          </p:cNvSpPr>
          <p:nvPr>
            <p:ph type="subTitle" idx="1"/>
          </p:nvPr>
        </p:nvSpPr>
        <p:spPr>
          <a:xfrm>
            <a:off x="971600" y="1700808"/>
            <a:ext cx="7776864" cy="4824536"/>
          </a:xfrm>
        </p:spPr>
        <p:txBody>
          <a:bodyPr>
            <a:normAutofit fontScale="92500" lnSpcReduction="20000"/>
          </a:bodyPr>
          <a:lstStyle/>
          <a:p>
            <a:pPr algn="just"/>
            <a:r>
              <a:rPr lang="pt-BR" dirty="0" smtClean="0">
                <a:solidFill>
                  <a:schemeClr val="tx1"/>
                </a:solidFill>
              </a:rPr>
              <a:t>	</a:t>
            </a:r>
          </a:p>
          <a:p>
            <a:pPr algn="just"/>
            <a:r>
              <a:rPr lang="pt-BR" sz="3500" dirty="0">
                <a:solidFill>
                  <a:schemeClr val="tx1"/>
                </a:solidFill>
                <a:latin typeface="Calibri" panose="020F0502020204030204" pitchFamily="34" charset="0"/>
              </a:rPr>
              <a:t>	</a:t>
            </a:r>
            <a:r>
              <a:rPr lang="pt-BR" sz="3500" dirty="0" smtClean="0">
                <a:solidFill>
                  <a:schemeClr val="tx1"/>
                </a:solidFill>
                <a:latin typeface="Calibri" panose="020F0502020204030204" pitchFamily="34" charset="0"/>
              </a:rPr>
              <a:t>Uma grande contradição em um suposto avivamento é não haver exposição das Escrituras, seja ensinando, pregando ou evangelizando numa reunião. Os hinos, corinhos, profecias, revelações e demais participações devem fazer parte da liturgia do culto, tal como era na igreja primitiva e tal como o movimento pentecostal procura resgatar. Todavia não se pode prescindir a Palavra como se fosse um tempero a menos naquela reunião. </a:t>
            </a:r>
            <a:endParaRPr lang="pt-BR" sz="35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0247589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03648" y="260648"/>
            <a:ext cx="6227130" cy="936104"/>
          </a:xfrm>
        </p:spPr>
        <p:txBody>
          <a:bodyPr>
            <a:normAutofit/>
          </a:bodyPr>
          <a:lstStyle/>
          <a:p>
            <a:pPr algn="ctr"/>
            <a:r>
              <a:rPr lang="pt-BR" sz="4000" b="1" dirty="0" smtClean="0">
                <a:solidFill>
                  <a:srgbClr val="C00000"/>
                </a:solidFill>
                <a:latin typeface="Calibri" panose="020F0502020204030204" pitchFamily="34" charset="0"/>
              </a:rPr>
              <a:t>3.3. O FANATISMO</a:t>
            </a:r>
            <a:endParaRPr lang="pt-BR" sz="4000" dirty="0">
              <a:solidFill>
                <a:srgbClr val="C00000"/>
              </a:solidFill>
              <a:latin typeface="Calibri" panose="020F0502020204030204" pitchFamily="34" charset="0"/>
            </a:endParaRPr>
          </a:p>
        </p:txBody>
      </p:sp>
      <p:sp>
        <p:nvSpPr>
          <p:cNvPr id="3" name="Subtítulo 2"/>
          <p:cNvSpPr>
            <a:spLocks noGrp="1"/>
          </p:cNvSpPr>
          <p:nvPr>
            <p:ph type="subTitle" idx="1"/>
          </p:nvPr>
        </p:nvSpPr>
        <p:spPr>
          <a:xfrm>
            <a:off x="971600" y="1340768"/>
            <a:ext cx="7920880" cy="5400600"/>
          </a:xfrm>
        </p:spPr>
        <p:txBody>
          <a:bodyPr/>
          <a:lstStyle/>
          <a:p>
            <a:pPr algn="just"/>
            <a:r>
              <a:rPr lang="pt-BR" dirty="0" smtClean="0">
                <a:solidFill>
                  <a:schemeClr val="tx1"/>
                </a:solidFill>
              </a:rPr>
              <a:t>	</a:t>
            </a:r>
            <a:r>
              <a:rPr lang="pt-BR" sz="3200" dirty="0" smtClean="0">
                <a:solidFill>
                  <a:schemeClr val="tx1"/>
                </a:solidFill>
                <a:latin typeface="Calibri" panose="020F0502020204030204" pitchFamily="34" charset="0"/>
              </a:rPr>
              <a:t>Foi num ambiente de “avivamento”, em Corinto, quando houve muitas meninices, arrogâncias, liberação dos instintos carnais que Paulo teve que corrigir. Pois, em alguns momentos, a situação era mais parecida com uma confusão do que com um culto a Deus. </a:t>
            </a:r>
          </a:p>
          <a:p>
            <a:pPr algn="just"/>
            <a:endParaRPr lang="pt-BR" dirty="0" smtClean="0">
              <a:solidFill>
                <a:schemeClr val="tx1"/>
              </a:solidFill>
            </a:endParaRPr>
          </a:p>
          <a:p>
            <a:pPr algn="just"/>
            <a:endParaRPr lang="pt-BR"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380520"/>
            <a:ext cx="5832648" cy="2273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57192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178698"/>
          </a:xfrm>
        </p:spPr>
        <p:txBody>
          <a:bodyPr/>
          <a:lstStyle/>
          <a:p>
            <a:endParaRPr lang="pt-B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8136904"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71918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47664" y="260648"/>
            <a:ext cx="7200800" cy="1296144"/>
          </a:xfrm>
        </p:spPr>
        <p:txBody>
          <a:bodyPr>
            <a:normAutofit fontScale="90000"/>
          </a:bodyPr>
          <a:lstStyle/>
          <a:p>
            <a:pPr algn="ctr"/>
            <a:r>
              <a:rPr lang="pt-BR" b="1" dirty="0" smtClean="0">
                <a:solidFill>
                  <a:srgbClr val="C00000"/>
                </a:solidFill>
                <a:latin typeface="Calibri" panose="020F0502020204030204" pitchFamily="34" charset="0"/>
              </a:rPr>
              <a:t>A Urgência de Um Avivamento Genuíno</a:t>
            </a:r>
            <a:endParaRPr lang="pt-BR" b="1" dirty="0">
              <a:solidFill>
                <a:srgbClr val="C00000"/>
              </a:solidFill>
              <a:latin typeface="Calibri" panose="020F0502020204030204" pitchFamily="34" charset="0"/>
            </a:endParaRPr>
          </a:p>
        </p:txBody>
      </p:sp>
      <p:sp>
        <p:nvSpPr>
          <p:cNvPr id="3" name="Subtítulo 2"/>
          <p:cNvSpPr>
            <a:spLocks noGrp="1"/>
          </p:cNvSpPr>
          <p:nvPr>
            <p:ph type="subTitle" idx="1"/>
          </p:nvPr>
        </p:nvSpPr>
        <p:spPr>
          <a:xfrm>
            <a:off x="827584" y="1772816"/>
            <a:ext cx="7416824" cy="4752528"/>
          </a:xfrm>
        </p:spPr>
        <p:txBody>
          <a:bodyPr/>
          <a:lstStyle/>
          <a:p>
            <a:endParaRPr lang="pt-BR" dirty="0"/>
          </a:p>
        </p:txBody>
      </p:sp>
      <p:pic>
        <p:nvPicPr>
          <p:cNvPr id="4" name="Imagem 3" descr="http://4.bp.blogspot.com/-EPjTPzNoph4/UVS2F5RlRpI/AAAAAAAAAIY/tEuC4DiW9os/s1600/Avivamento.jpg"/>
          <p:cNvPicPr/>
          <p:nvPr/>
        </p:nvPicPr>
        <p:blipFill>
          <a:blip r:embed="rId2">
            <a:extLst>
              <a:ext uri="{28A0092B-C50C-407E-A947-70E740481C1C}">
                <a14:useLocalDpi xmlns:a14="http://schemas.microsoft.com/office/drawing/2010/main" val="0"/>
              </a:ext>
            </a:extLst>
          </a:blip>
          <a:srcRect/>
          <a:stretch>
            <a:fillRect/>
          </a:stretch>
        </p:blipFill>
        <p:spPr bwMode="auto">
          <a:xfrm>
            <a:off x="827584" y="1844824"/>
            <a:ext cx="7560840" cy="4680520"/>
          </a:xfrm>
          <a:prstGeom prst="rect">
            <a:avLst/>
          </a:prstGeom>
          <a:noFill/>
          <a:ln>
            <a:noFill/>
          </a:ln>
        </p:spPr>
      </p:pic>
    </p:spTree>
    <p:extLst>
      <p:ext uri="{BB962C8B-B14F-4D97-AF65-F5344CB8AC3E}">
        <p14:creationId xmlns:p14="http://schemas.microsoft.com/office/powerpoint/2010/main" val="41012089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1600" y="260648"/>
            <a:ext cx="7920880" cy="6408712"/>
          </a:xfrm>
        </p:spPr>
        <p:txBody>
          <a:bodyPr>
            <a:normAutofit/>
          </a:bodyPr>
          <a:lstStyle/>
          <a:p>
            <a:pPr lvl="0" algn="just">
              <a:spcBef>
                <a:spcPct val="20000"/>
              </a:spcBef>
            </a:pPr>
            <a:r>
              <a:rPr lang="pt-BR" sz="4800" dirty="0" smtClean="0">
                <a:solidFill>
                  <a:prstClr val="black"/>
                </a:solidFill>
                <a:ea typeface="+mn-ea"/>
                <a:cs typeface="+mn-cs"/>
              </a:rPr>
              <a:t>	</a:t>
            </a:r>
            <a:r>
              <a:rPr lang="pt-BR" sz="4000" dirty="0" smtClean="0">
                <a:solidFill>
                  <a:prstClr val="black"/>
                </a:solidFill>
                <a:effectLst/>
                <a:latin typeface="Calibri" panose="020F0502020204030204" pitchFamily="34" charset="0"/>
                <a:ea typeface="+mn-ea"/>
                <a:cs typeface="+mn-cs"/>
              </a:rPr>
              <a:t>É nosso propósito definir, demonstrar como se expressa o avivamento e alguns cuidados principais que se devem ter com ele.</a:t>
            </a:r>
            <a:br>
              <a:rPr lang="pt-BR" sz="4000" dirty="0" smtClean="0">
                <a:solidFill>
                  <a:prstClr val="black"/>
                </a:solidFill>
                <a:effectLst/>
                <a:latin typeface="Calibri" panose="020F0502020204030204" pitchFamily="34" charset="0"/>
                <a:ea typeface="+mn-ea"/>
                <a:cs typeface="+mn-cs"/>
              </a:rPr>
            </a:br>
            <a:r>
              <a:rPr lang="pt-BR" dirty="0" smtClean="0">
                <a:solidFill>
                  <a:prstClr val="black"/>
                </a:solidFill>
                <a:effectLst/>
                <a:latin typeface="Calibri" panose="020F0502020204030204" pitchFamily="34" charset="0"/>
                <a:ea typeface="+mn-ea"/>
                <a:cs typeface="+mn-cs"/>
              </a:rPr>
              <a:t/>
            </a:r>
            <a:br>
              <a:rPr lang="pt-BR" dirty="0" smtClean="0">
                <a:solidFill>
                  <a:prstClr val="black"/>
                </a:solidFill>
                <a:effectLst/>
                <a:latin typeface="Calibri" panose="020F0502020204030204" pitchFamily="34" charset="0"/>
                <a:ea typeface="+mn-ea"/>
                <a:cs typeface="+mn-cs"/>
              </a:rPr>
            </a:br>
            <a:r>
              <a:rPr lang="pt-BR" dirty="0">
                <a:solidFill>
                  <a:prstClr val="black"/>
                </a:solidFill>
                <a:ea typeface="+mn-ea"/>
                <a:cs typeface="+mn-cs"/>
              </a:rPr>
              <a:t/>
            </a:r>
            <a:br>
              <a:rPr lang="pt-BR" dirty="0">
                <a:solidFill>
                  <a:prstClr val="black"/>
                </a:solidFill>
                <a:ea typeface="+mn-ea"/>
                <a:cs typeface="+mn-cs"/>
              </a:rPr>
            </a:br>
            <a:r>
              <a:rPr lang="pt-BR" dirty="0" smtClean="0">
                <a:solidFill>
                  <a:prstClr val="black"/>
                </a:solidFill>
                <a:ea typeface="+mn-ea"/>
                <a:cs typeface="+mn-cs"/>
              </a:rPr>
              <a:t/>
            </a:r>
            <a:br>
              <a:rPr lang="pt-BR" dirty="0" smtClean="0">
                <a:solidFill>
                  <a:prstClr val="black"/>
                </a:solidFill>
                <a:ea typeface="+mn-ea"/>
                <a:cs typeface="+mn-cs"/>
              </a:rPr>
            </a:br>
            <a:r>
              <a:rPr lang="pt-BR" dirty="0" smtClean="0">
                <a:solidFill>
                  <a:prstClr val="black"/>
                </a:solidFill>
                <a:ea typeface="+mn-ea"/>
                <a:cs typeface="+mn-cs"/>
              </a:rPr>
              <a:t/>
            </a:r>
            <a:br>
              <a:rPr lang="pt-BR" dirty="0" smtClean="0">
                <a:solidFill>
                  <a:prstClr val="black"/>
                </a:solidFill>
                <a:ea typeface="+mn-ea"/>
                <a:cs typeface="+mn-cs"/>
              </a:rPr>
            </a:br>
            <a:endParaRPr lang="pt-BR" dirty="0"/>
          </a:p>
        </p:txBody>
      </p:sp>
      <p:pic>
        <p:nvPicPr>
          <p:cNvPr id="3" name="Imagem 2" descr="http://lh5.ggpht.com/_RHEuVp2z_Ww/TDirkTj3idI/AAAAAAAAAfE/S_nUvr-gxsg/diga%20ao%20fraco%20q%20eu%20sou%20forte%20copy_thumb%5B3%5D.jpg"/>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356992"/>
            <a:ext cx="6192688" cy="3131815"/>
          </a:xfrm>
          <a:prstGeom prst="rect">
            <a:avLst/>
          </a:prstGeom>
          <a:noFill/>
          <a:ln>
            <a:noFill/>
          </a:ln>
        </p:spPr>
      </p:pic>
    </p:spTree>
    <p:extLst>
      <p:ext uri="{BB962C8B-B14F-4D97-AF65-F5344CB8AC3E}">
        <p14:creationId xmlns:p14="http://schemas.microsoft.com/office/powerpoint/2010/main" val="19835960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03648" y="332656"/>
            <a:ext cx="7128792" cy="1728192"/>
          </a:xfrm>
        </p:spPr>
        <p:txBody>
          <a:bodyPr>
            <a:normAutofit fontScale="90000"/>
          </a:bodyPr>
          <a:lstStyle/>
          <a:p>
            <a:pPr algn="ctr"/>
            <a:r>
              <a:rPr lang="pt-BR" sz="4400" b="1" dirty="0" smtClean="0">
                <a:solidFill>
                  <a:srgbClr val="C00000"/>
                </a:solidFill>
                <a:effectLst/>
                <a:latin typeface="Calibri"/>
                <a:ea typeface="Calibri"/>
                <a:cs typeface="Times New Roman"/>
              </a:rPr>
              <a:t/>
            </a:r>
            <a:br>
              <a:rPr lang="pt-BR" sz="4400" b="1" dirty="0" smtClean="0">
                <a:solidFill>
                  <a:srgbClr val="C00000"/>
                </a:solidFill>
                <a:effectLst/>
                <a:latin typeface="Calibri"/>
                <a:ea typeface="Calibri"/>
                <a:cs typeface="Times New Roman"/>
              </a:rPr>
            </a:br>
            <a:r>
              <a:rPr lang="pt-BR" sz="4400" b="1" dirty="0">
                <a:solidFill>
                  <a:srgbClr val="C00000"/>
                </a:solidFill>
                <a:effectLst/>
                <a:latin typeface="Calibri"/>
                <a:ea typeface="Calibri"/>
                <a:cs typeface="Times New Roman"/>
              </a:rPr>
              <a:t/>
            </a:r>
            <a:br>
              <a:rPr lang="pt-BR" sz="4400" b="1" dirty="0">
                <a:solidFill>
                  <a:srgbClr val="C00000"/>
                </a:solidFill>
                <a:effectLst/>
                <a:latin typeface="Calibri"/>
                <a:ea typeface="Calibri"/>
                <a:cs typeface="Times New Roman"/>
              </a:rPr>
            </a:br>
            <a:r>
              <a:rPr lang="pt-BR" sz="4400" b="1" dirty="0" smtClean="0">
                <a:solidFill>
                  <a:srgbClr val="C00000"/>
                </a:solidFill>
                <a:effectLst/>
                <a:latin typeface="Calibri"/>
                <a:ea typeface="Calibri"/>
                <a:cs typeface="Times New Roman"/>
              </a:rPr>
              <a:t/>
            </a:r>
            <a:br>
              <a:rPr lang="pt-BR" sz="4400" b="1" dirty="0" smtClean="0">
                <a:solidFill>
                  <a:srgbClr val="C00000"/>
                </a:solidFill>
                <a:effectLst/>
                <a:latin typeface="Calibri"/>
                <a:ea typeface="Calibri"/>
                <a:cs typeface="Times New Roman"/>
              </a:rPr>
            </a:br>
            <a:r>
              <a:rPr lang="pt-BR" sz="4400" b="1" dirty="0">
                <a:solidFill>
                  <a:srgbClr val="C00000"/>
                </a:solidFill>
                <a:effectLst/>
                <a:latin typeface="Calibri"/>
                <a:ea typeface="Calibri"/>
                <a:cs typeface="Times New Roman"/>
              </a:rPr>
              <a:t/>
            </a:r>
            <a:br>
              <a:rPr lang="pt-BR" sz="4400" b="1" dirty="0">
                <a:solidFill>
                  <a:srgbClr val="C00000"/>
                </a:solidFill>
                <a:effectLst/>
                <a:latin typeface="Calibri"/>
                <a:ea typeface="Calibri"/>
                <a:cs typeface="Times New Roman"/>
              </a:rPr>
            </a:br>
            <a:r>
              <a:rPr lang="pt-BR" sz="4400" b="1" dirty="0" smtClean="0">
                <a:solidFill>
                  <a:srgbClr val="C00000"/>
                </a:solidFill>
                <a:effectLst/>
                <a:latin typeface="Calibri"/>
                <a:ea typeface="Calibri"/>
                <a:cs typeface="Times New Roman"/>
              </a:rPr>
              <a:t/>
            </a:r>
            <a:br>
              <a:rPr lang="pt-BR" sz="4400" b="1" dirty="0" smtClean="0">
                <a:solidFill>
                  <a:srgbClr val="C00000"/>
                </a:solidFill>
                <a:effectLst/>
                <a:latin typeface="Calibri"/>
                <a:ea typeface="Calibri"/>
                <a:cs typeface="Times New Roman"/>
              </a:rPr>
            </a:br>
            <a:r>
              <a:rPr lang="pt-BR" sz="4400" b="1" dirty="0" smtClean="0">
                <a:solidFill>
                  <a:srgbClr val="C00000"/>
                </a:solidFill>
                <a:effectLst/>
                <a:latin typeface="Calibri"/>
                <a:ea typeface="Calibri"/>
                <a:cs typeface="Times New Roman"/>
              </a:rPr>
              <a:t/>
            </a:r>
            <a:br>
              <a:rPr lang="pt-BR" sz="4400" b="1" dirty="0" smtClean="0">
                <a:solidFill>
                  <a:srgbClr val="C00000"/>
                </a:solidFill>
                <a:effectLst/>
                <a:latin typeface="Calibri"/>
                <a:ea typeface="Calibri"/>
                <a:cs typeface="Times New Roman"/>
              </a:rPr>
            </a:br>
            <a:r>
              <a:rPr lang="pt-BR" sz="4400" b="1" dirty="0" smtClean="0">
                <a:solidFill>
                  <a:srgbClr val="C00000"/>
                </a:solidFill>
                <a:effectLst/>
                <a:latin typeface="Calibri"/>
                <a:ea typeface="Calibri"/>
                <a:cs typeface="Times New Roman"/>
              </a:rPr>
              <a:t/>
            </a:r>
            <a:br>
              <a:rPr lang="pt-BR" sz="4400" b="1" dirty="0" smtClean="0">
                <a:solidFill>
                  <a:srgbClr val="C00000"/>
                </a:solidFill>
                <a:effectLst/>
                <a:latin typeface="Calibri"/>
                <a:ea typeface="Calibri"/>
                <a:cs typeface="Times New Roman"/>
              </a:rPr>
            </a:br>
            <a:r>
              <a:rPr lang="pt-BR" sz="4400" b="1" dirty="0">
                <a:solidFill>
                  <a:srgbClr val="C00000"/>
                </a:solidFill>
                <a:effectLst/>
                <a:latin typeface="Calibri"/>
                <a:ea typeface="Calibri"/>
                <a:cs typeface="Times New Roman"/>
              </a:rPr>
              <a:t/>
            </a:r>
            <a:br>
              <a:rPr lang="pt-BR" sz="4400" b="1" dirty="0">
                <a:solidFill>
                  <a:srgbClr val="C00000"/>
                </a:solidFill>
                <a:effectLst/>
                <a:latin typeface="Calibri"/>
                <a:ea typeface="Calibri"/>
                <a:cs typeface="Times New Roman"/>
              </a:rPr>
            </a:br>
            <a:r>
              <a:rPr lang="pt-BR" sz="4400" b="1" dirty="0" smtClean="0">
                <a:solidFill>
                  <a:srgbClr val="C00000"/>
                </a:solidFill>
                <a:effectLst/>
                <a:latin typeface="Calibri"/>
                <a:ea typeface="Calibri"/>
                <a:cs typeface="Times New Roman"/>
              </a:rPr>
              <a:t/>
            </a:r>
            <a:br>
              <a:rPr lang="pt-BR" sz="4400" b="1" dirty="0" smtClean="0">
                <a:solidFill>
                  <a:srgbClr val="C00000"/>
                </a:solidFill>
                <a:effectLst/>
                <a:latin typeface="Calibri"/>
                <a:ea typeface="Calibri"/>
                <a:cs typeface="Times New Roman"/>
              </a:rPr>
            </a:br>
            <a:r>
              <a:rPr lang="pt-BR" sz="4400" b="1" dirty="0">
                <a:solidFill>
                  <a:srgbClr val="C00000"/>
                </a:solidFill>
                <a:effectLst/>
                <a:latin typeface="Calibri"/>
                <a:ea typeface="Calibri"/>
                <a:cs typeface="Times New Roman"/>
              </a:rPr>
              <a:t/>
            </a:r>
            <a:br>
              <a:rPr lang="pt-BR" sz="4400" b="1" dirty="0">
                <a:solidFill>
                  <a:srgbClr val="C00000"/>
                </a:solidFill>
                <a:effectLst/>
                <a:latin typeface="Calibri"/>
                <a:ea typeface="Calibri"/>
                <a:cs typeface="Times New Roman"/>
              </a:rPr>
            </a:br>
            <a:r>
              <a:rPr lang="pt-BR" sz="4400" b="1" dirty="0" smtClean="0">
                <a:solidFill>
                  <a:srgbClr val="C00000"/>
                </a:solidFill>
                <a:effectLst/>
                <a:latin typeface="Calibri"/>
                <a:ea typeface="Calibri"/>
                <a:cs typeface="Times New Roman"/>
              </a:rPr>
              <a:t/>
            </a:r>
            <a:br>
              <a:rPr lang="pt-BR" sz="4400" b="1" dirty="0" smtClean="0">
                <a:solidFill>
                  <a:srgbClr val="C00000"/>
                </a:solidFill>
                <a:effectLst/>
                <a:latin typeface="Calibri"/>
                <a:ea typeface="Calibri"/>
                <a:cs typeface="Times New Roman"/>
              </a:rPr>
            </a:br>
            <a:r>
              <a:rPr lang="pt-BR" sz="4400" b="1" dirty="0">
                <a:solidFill>
                  <a:srgbClr val="C00000"/>
                </a:solidFill>
                <a:effectLst/>
                <a:latin typeface="Calibri"/>
                <a:ea typeface="Calibri"/>
                <a:cs typeface="Times New Roman"/>
              </a:rPr>
              <a:t/>
            </a:r>
            <a:br>
              <a:rPr lang="pt-BR" sz="4400" b="1" dirty="0">
                <a:solidFill>
                  <a:srgbClr val="C00000"/>
                </a:solidFill>
                <a:effectLst/>
                <a:latin typeface="Calibri"/>
                <a:ea typeface="Calibri"/>
                <a:cs typeface="Times New Roman"/>
              </a:rPr>
            </a:br>
            <a:r>
              <a:rPr lang="pt-BR" sz="4400" b="1" dirty="0">
                <a:solidFill>
                  <a:srgbClr val="C00000"/>
                </a:solidFill>
                <a:effectLst/>
                <a:latin typeface="Calibri"/>
                <a:ea typeface="Calibri"/>
                <a:cs typeface="Times New Roman"/>
              </a:rPr>
              <a:t/>
            </a:r>
            <a:br>
              <a:rPr lang="pt-BR" sz="4400" b="1" dirty="0">
                <a:solidFill>
                  <a:srgbClr val="C00000"/>
                </a:solidFill>
                <a:effectLst/>
                <a:latin typeface="Calibri"/>
                <a:ea typeface="Calibri"/>
                <a:cs typeface="Times New Roman"/>
              </a:rPr>
            </a:br>
            <a:r>
              <a:rPr lang="pt-BR" sz="4400" b="1" dirty="0" smtClean="0">
                <a:solidFill>
                  <a:srgbClr val="C00000"/>
                </a:solidFill>
                <a:effectLst/>
                <a:latin typeface="Calibri"/>
                <a:ea typeface="Calibri"/>
                <a:cs typeface="Times New Roman"/>
              </a:rPr>
              <a:t/>
            </a:r>
            <a:br>
              <a:rPr lang="pt-BR" sz="4400" b="1" dirty="0" smtClean="0">
                <a:solidFill>
                  <a:srgbClr val="C00000"/>
                </a:solidFill>
                <a:effectLst/>
                <a:latin typeface="Calibri"/>
                <a:ea typeface="Calibri"/>
                <a:cs typeface="Times New Roman"/>
              </a:rPr>
            </a:br>
            <a:r>
              <a:rPr lang="pt-BR" sz="4400" b="1" dirty="0">
                <a:solidFill>
                  <a:srgbClr val="C00000"/>
                </a:solidFill>
                <a:effectLst/>
                <a:latin typeface="Calibri"/>
                <a:ea typeface="Calibri"/>
                <a:cs typeface="Times New Roman"/>
              </a:rPr>
              <a:t/>
            </a:r>
            <a:br>
              <a:rPr lang="pt-BR" sz="4400" b="1" dirty="0">
                <a:solidFill>
                  <a:srgbClr val="C00000"/>
                </a:solidFill>
                <a:effectLst/>
                <a:latin typeface="Calibri"/>
                <a:ea typeface="Calibri"/>
                <a:cs typeface="Times New Roman"/>
              </a:rPr>
            </a:br>
            <a:r>
              <a:rPr lang="pt-BR" sz="4400" b="1" dirty="0" smtClean="0">
                <a:solidFill>
                  <a:srgbClr val="C00000"/>
                </a:solidFill>
                <a:effectLst/>
                <a:latin typeface="Calibri"/>
                <a:ea typeface="Calibri"/>
                <a:cs typeface="Times New Roman"/>
              </a:rPr>
              <a:t/>
            </a:r>
            <a:br>
              <a:rPr lang="pt-BR" sz="4400" b="1" dirty="0" smtClean="0">
                <a:solidFill>
                  <a:srgbClr val="C00000"/>
                </a:solidFill>
                <a:effectLst/>
                <a:latin typeface="Calibri"/>
                <a:ea typeface="Calibri"/>
                <a:cs typeface="Times New Roman"/>
              </a:rPr>
            </a:br>
            <a:r>
              <a:rPr lang="pt-BR" sz="4400" b="1" dirty="0" smtClean="0">
                <a:solidFill>
                  <a:srgbClr val="C00000"/>
                </a:solidFill>
                <a:effectLst/>
                <a:latin typeface="Calibri"/>
                <a:ea typeface="Calibri"/>
                <a:cs typeface="Times New Roman"/>
              </a:rPr>
              <a:t/>
            </a:r>
            <a:br>
              <a:rPr lang="pt-BR" sz="4400" b="1" dirty="0" smtClean="0">
                <a:solidFill>
                  <a:srgbClr val="C00000"/>
                </a:solidFill>
                <a:effectLst/>
                <a:latin typeface="Calibri"/>
                <a:ea typeface="Calibri"/>
                <a:cs typeface="Times New Roman"/>
              </a:rPr>
            </a:br>
            <a:r>
              <a:rPr lang="pt-BR" sz="4400" b="1" dirty="0">
                <a:solidFill>
                  <a:srgbClr val="C00000"/>
                </a:solidFill>
                <a:effectLst/>
                <a:latin typeface="Calibri"/>
                <a:ea typeface="Calibri"/>
                <a:cs typeface="Times New Roman"/>
              </a:rPr>
              <a:t/>
            </a:r>
            <a:br>
              <a:rPr lang="pt-BR" sz="4400" b="1" dirty="0">
                <a:solidFill>
                  <a:srgbClr val="C00000"/>
                </a:solidFill>
                <a:effectLst/>
                <a:latin typeface="Calibri"/>
                <a:ea typeface="Calibri"/>
                <a:cs typeface="Times New Roman"/>
              </a:rPr>
            </a:br>
            <a:r>
              <a:rPr lang="pt-BR" sz="4400" b="1" dirty="0" smtClean="0">
                <a:solidFill>
                  <a:srgbClr val="C00000"/>
                </a:solidFill>
                <a:effectLst/>
                <a:latin typeface="Calibri"/>
                <a:ea typeface="Calibri"/>
                <a:cs typeface="Times New Roman"/>
              </a:rPr>
              <a:t>1. </a:t>
            </a:r>
            <a:r>
              <a:rPr lang="pt-BR" sz="4000" b="1" dirty="0" smtClean="0">
                <a:solidFill>
                  <a:srgbClr val="C00000"/>
                </a:solidFill>
                <a:effectLst/>
                <a:latin typeface="Calibri"/>
                <a:ea typeface="Calibri"/>
                <a:cs typeface="Times New Roman"/>
              </a:rPr>
              <a:t>BASES </a:t>
            </a:r>
            <a:r>
              <a:rPr lang="pt-BR" sz="4000" b="1" dirty="0">
                <a:solidFill>
                  <a:srgbClr val="C00000"/>
                </a:solidFill>
                <a:effectLst/>
                <a:latin typeface="Calibri"/>
                <a:ea typeface="Calibri"/>
                <a:cs typeface="Times New Roman"/>
              </a:rPr>
              <a:t>DE UM </a:t>
            </a:r>
            <a:r>
              <a:rPr lang="pt-BR" sz="4000" b="1" dirty="0" smtClean="0">
                <a:solidFill>
                  <a:srgbClr val="C00000"/>
                </a:solidFill>
                <a:effectLst/>
                <a:latin typeface="Calibri"/>
                <a:ea typeface="Calibri"/>
                <a:cs typeface="Times New Roman"/>
              </a:rPr>
              <a:t>AVIVAMENTO</a:t>
            </a:r>
            <a:br>
              <a:rPr lang="pt-BR" sz="4000" b="1" dirty="0" smtClean="0">
                <a:solidFill>
                  <a:srgbClr val="C00000"/>
                </a:solidFill>
                <a:effectLst/>
                <a:latin typeface="Calibri"/>
                <a:ea typeface="Calibri"/>
                <a:cs typeface="Times New Roman"/>
              </a:rPr>
            </a:br>
            <a:r>
              <a:rPr lang="pt-BR" sz="4000" b="1" dirty="0" smtClean="0">
                <a:solidFill>
                  <a:srgbClr val="C00000"/>
                </a:solidFill>
                <a:effectLst/>
                <a:latin typeface="Calibri"/>
                <a:ea typeface="Calibri"/>
                <a:cs typeface="Times New Roman"/>
              </a:rPr>
              <a:t>GENUÍNO</a:t>
            </a:r>
            <a:r>
              <a:rPr lang="pt-BR" sz="4000" dirty="0">
                <a:effectLst/>
                <a:latin typeface="Calibri"/>
                <a:ea typeface="Calibri"/>
                <a:cs typeface="Times New Roman"/>
              </a:rPr>
              <a:t/>
            </a:r>
            <a:br>
              <a:rPr lang="pt-BR" sz="4000" dirty="0">
                <a:effectLst/>
                <a:latin typeface="Calibri"/>
                <a:ea typeface="Calibri"/>
                <a:cs typeface="Times New Roman"/>
              </a:rPr>
            </a:br>
            <a:endParaRPr lang="pt-BR" sz="4000" dirty="0"/>
          </a:p>
        </p:txBody>
      </p:sp>
      <p:sp>
        <p:nvSpPr>
          <p:cNvPr id="3" name="Subtítulo 2"/>
          <p:cNvSpPr>
            <a:spLocks noGrp="1"/>
          </p:cNvSpPr>
          <p:nvPr>
            <p:ph type="subTitle" idx="1"/>
          </p:nvPr>
        </p:nvSpPr>
        <p:spPr>
          <a:xfrm>
            <a:off x="1043608" y="2132856"/>
            <a:ext cx="7766680" cy="4464496"/>
          </a:xfrm>
        </p:spPr>
        <p:txBody>
          <a:bodyPr>
            <a:normAutofit fontScale="92500"/>
          </a:bodyPr>
          <a:lstStyle/>
          <a:p>
            <a:pPr algn="just">
              <a:lnSpc>
                <a:spcPct val="115000"/>
              </a:lnSpc>
              <a:spcAft>
                <a:spcPts val="1000"/>
              </a:spcAft>
            </a:pPr>
            <a:r>
              <a:rPr lang="pt-BR" sz="3600" dirty="0" smtClean="0">
                <a:latin typeface="Calibri"/>
                <a:ea typeface="Calibri"/>
                <a:cs typeface="Times New Roman"/>
              </a:rPr>
              <a:t>	Antes </a:t>
            </a:r>
            <a:r>
              <a:rPr lang="pt-BR" sz="3600" dirty="0">
                <a:latin typeface="Calibri"/>
                <a:ea typeface="Calibri"/>
                <a:cs typeface="Times New Roman"/>
              </a:rPr>
              <a:t>de falar das características gerais de um avivamento, vejamos o que ele é. Avivamento é o ato ou efeito de avivar, trazer vida, produzir ânimo. Quer dizer, buscar e receber vida espiritual </a:t>
            </a:r>
            <a:r>
              <a:rPr lang="pt-BR" sz="3600">
                <a:latin typeface="Calibri"/>
                <a:ea typeface="Calibri"/>
                <a:cs typeface="Times New Roman"/>
              </a:rPr>
              <a:t>em </a:t>
            </a:r>
            <a:r>
              <a:rPr lang="pt-BR" sz="3600" smtClean="0">
                <a:latin typeface="Calibri"/>
                <a:ea typeface="Calibri"/>
                <a:cs typeface="Times New Roman"/>
              </a:rPr>
              <a:t>Deus</a:t>
            </a:r>
            <a:r>
              <a:rPr lang="pt-BR" sz="3600" dirty="0">
                <a:latin typeface="Calibri"/>
                <a:ea typeface="Calibri"/>
                <a:cs typeface="Times New Roman"/>
              </a:rPr>
              <a:t>; ter o ânimo renovado por meio da ação do espírito santo e da busca pessoal.</a:t>
            </a:r>
          </a:p>
          <a:p>
            <a:pPr algn="just"/>
            <a:endParaRPr lang="pt-BR" dirty="0"/>
          </a:p>
        </p:txBody>
      </p:sp>
    </p:spTree>
    <p:extLst>
      <p:ext uri="{BB962C8B-B14F-4D97-AF65-F5344CB8AC3E}">
        <p14:creationId xmlns:p14="http://schemas.microsoft.com/office/powerpoint/2010/main" val="24037431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11560" y="188640"/>
            <a:ext cx="8352928" cy="792088"/>
          </a:xfrm>
        </p:spPr>
        <p:txBody>
          <a:bodyPr>
            <a:normAutofit fontScale="90000"/>
          </a:bodyPr>
          <a:lstStyle/>
          <a:p>
            <a:pPr algn="ctr"/>
            <a:r>
              <a:rPr lang="pt-BR" b="1" dirty="0" smtClean="0">
                <a:solidFill>
                  <a:srgbClr val="C00000"/>
                </a:solidFill>
              </a:rPr>
              <a:t/>
            </a:r>
            <a:br>
              <a:rPr lang="pt-BR" b="1" dirty="0" smtClean="0">
                <a:solidFill>
                  <a:srgbClr val="C00000"/>
                </a:solidFill>
              </a:rPr>
            </a:br>
            <a:r>
              <a:rPr lang="pt-BR" b="1" dirty="0">
                <a:solidFill>
                  <a:srgbClr val="C00000"/>
                </a:solidFill>
              </a:rPr>
              <a:t/>
            </a:r>
            <a:br>
              <a:rPr lang="pt-BR" b="1" dirty="0">
                <a:solidFill>
                  <a:srgbClr val="C00000"/>
                </a:solidFill>
              </a:rPr>
            </a:br>
            <a:r>
              <a:rPr lang="pt-BR" b="1" dirty="0" smtClean="0">
                <a:solidFill>
                  <a:srgbClr val="C00000"/>
                </a:solidFill>
              </a:rPr>
              <a:t/>
            </a:r>
            <a:br>
              <a:rPr lang="pt-BR" b="1" dirty="0" smtClean="0">
                <a:solidFill>
                  <a:srgbClr val="C00000"/>
                </a:solidFill>
              </a:rPr>
            </a:br>
            <a:r>
              <a:rPr lang="pt-BR" b="1" dirty="0">
                <a:solidFill>
                  <a:srgbClr val="C00000"/>
                </a:solidFill>
              </a:rPr>
              <a:t/>
            </a:r>
            <a:br>
              <a:rPr lang="pt-BR" b="1" dirty="0">
                <a:solidFill>
                  <a:srgbClr val="C00000"/>
                </a:solidFill>
              </a:rPr>
            </a:br>
            <a:r>
              <a:rPr lang="pt-BR" b="1" dirty="0" smtClean="0">
                <a:solidFill>
                  <a:srgbClr val="C00000"/>
                </a:solidFill>
                <a:latin typeface="Calibri" panose="020F0502020204030204" pitchFamily="34" charset="0"/>
              </a:rPr>
              <a:t>1.1. AS ESCRITURAS SAGRADAS</a:t>
            </a:r>
            <a:endParaRPr lang="pt-BR" dirty="0">
              <a:solidFill>
                <a:srgbClr val="C00000"/>
              </a:solidFill>
              <a:latin typeface="Calibri" panose="020F0502020204030204" pitchFamily="34" charset="0"/>
            </a:endParaRPr>
          </a:p>
        </p:txBody>
      </p:sp>
      <p:sp>
        <p:nvSpPr>
          <p:cNvPr id="3" name="Subtítulo 2"/>
          <p:cNvSpPr>
            <a:spLocks noGrp="1"/>
          </p:cNvSpPr>
          <p:nvPr>
            <p:ph type="subTitle" idx="1"/>
          </p:nvPr>
        </p:nvSpPr>
        <p:spPr>
          <a:xfrm>
            <a:off x="971600" y="1135495"/>
            <a:ext cx="8064896" cy="5722505"/>
          </a:xfrm>
        </p:spPr>
        <p:txBody>
          <a:bodyPr>
            <a:normAutofit/>
          </a:bodyPr>
          <a:lstStyle/>
          <a:p>
            <a:pPr algn="just"/>
            <a:r>
              <a:rPr lang="pt-BR" sz="4000" dirty="0" smtClean="0">
                <a:solidFill>
                  <a:prstClr val="black"/>
                </a:solidFill>
                <a:ea typeface="+mj-ea"/>
                <a:cs typeface="+mj-cs"/>
              </a:rPr>
              <a:t>	</a:t>
            </a:r>
            <a:r>
              <a:rPr lang="pt-BR" sz="4000" dirty="0" smtClean="0">
                <a:solidFill>
                  <a:prstClr val="black"/>
                </a:solidFill>
                <a:latin typeface="Calibri" panose="020F0502020204030204" pitchFamily="34" charset="0"/>
                <a:ea typeface="+mj-ea"/>
                <a:cs typeface="+mj-cs"/>
              </a:rPr>
              <a:t>O </a:t>
            </a:r>
            <a:r>
              <a:rPr lang="pt-BR" sz="4000" dirty="0">
                <a:solidFill>
                  <a:prstClr val="black"/>
                </a:solidFill>
                <a:latin typeface="Calibri" panose="020F0502020204030204" pitchFamily="34" charset="0"/>
                <a:ea typeface="+mj-ea"/>
                <a:cs typeface="+mj-cs"/>
              </a:rPr>
              <a:t>avivamento espiritual genuíno deve ter plena harmonia com as Escrituras, jamais ser contrário a elas. Em verdade, o avivamento deve proceder sempre das promessas de Deus e da meditação continuada da sua </a:t>
            </a:r>
            <a:r>
              <a:rPr lang="pt-BR" sz="4000" dirty="0" smtClean="0">
                <a:solidFill>
                  <a:prstClr val="black"/>
                </a:solidFill>
                <a:latin typeface="Calibri" panose="020F0502020204030204" pitchFamily="34" charset="0"/>
                <a:ea typeface="+mj-ea"/>
                <a:cs typeface="+mj-cs"/>
              </a:rPr>
              <a:t>Palavra.</a:t>
            </a:r>
          </a:p>
          <a:p>
            <a:pPr algn="just"/>
            <a:endParaRPr lang="pt-BR" sz="4000" dirty="0" smtClean="0">
              <a:solidFill>
                <a:prstClr val="black"/>
              </a:solidFill>
              <a:ea typeface="+mj-ea"/>
              <a:cs typeface="+mj-cs"/>
            </a:endParaRPr>
          </a:p>
          <a:p>
            <a:pPr algn="just"/>
            <a:endParaRPr lang="pt-BR" sz="4000" dirty="0">
              <a:solidFill>
                <a:prstClr val="black"/>
              </a:solidFill>
              <a:ea typeface="+mj-ea"/>
              <a:cs typeface="+mj-cs"/>
            </a:endParaRPr>
          </a:p>
          <a:p>
            <a:pPr algn="just"/>
            <a:endParaRPr lang="pt-B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4869161"/>
            <a:ext cx="4608511"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93934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71600" y="260648"/>
            <a:ext cx="7920880" cy="864096"/>
          </a:xfrm>
        </p:spPr>
        <p:txBody>
          <a:bodyPr>
            <a:normAutofit/>
          </a:bodyPr>
          <a:lstStyle/>
          <a:p>
            <a:pPr algn="ctr"/>
            <a:r>
              <a:rPr lang="pt-BR" b="1" dirty="0" smtClean="0">
                <a:solidFill>
                  <a:srgbClr val="C00000"/>
                </a:solidFill>
                <a:latin typeface="Calibri" panose="020F0502020204030204" pitchFamily="34" charset="0"/>
              </a:rPr>
              <a:t>1.2. O AGIR DO ESPÍRITO SANTO</a:t>
            </a:r>
            <a:endParaRPr lang="pt-BR" dirty="0">
              <a:solidFill>
                <a:srgbClr val="C00000"/>
              </a:solidFill>
              <a:latin typeface="Calibri" panose="020F0502020204030204" pitchFamily="34" charset="0"/>
            </a:endParaRPr>
          </a:p>
        </p:txBody>
      </p:sp>
      <p:sp>
        <p:nvSpPr>
          <p:cNvPr id="3" name="Subtítulo 2"/>
          <p:cNvSpPr>
            <a:spLocks noGrp="1"/>
          </p:cNvSpPr>
          <p:nvPr>
            <p:ph type="subTitle" idx="1"/>
          </p:nvPr>
        </p:nvSpPr>
        <p:spPr>
          <a:xfrm>
            <a:off x="251520" y="1484784"/>
            <a:ext cx="8568952" cy="5040560"/>
          </a:xfrm>
        </p:spPr>
        <p:txBody>
          <a:bodyPr/>
          <a:lstStyle/>
          <a:p>
            <a:pPr algn="just"/>
            <a:r>
              <a:rPr lang="pt-BR" dirty="0" smtClean="0">
                <a:solidFill>
                  <a:schemeClr val="tx1"/>
                </a:solidFill>
              </a:rPr>
              <a:t>	</a:t>
            </a:r>
            <a:r>
              <a:rPr lang="pt-BR" sz="3200" dirty="0" smtClean="0">
                <a:solidFill>
                  <a:schemeClr val="tx1"/>
                </a:solidFill>
                <a:latin typeface="Calibri" panose="020F0502020204030204" pitchFamily="34" charset="0"/>
              </a:rPr>
              <a:t>Num ambiente de avivamento, o Espírito Santo conduz as pessoas ao arrependimento de seus pecados. Certas coisas consideradas socialmente banais são abandonadas, visando manter uma comunhão profunda com Ele, mantendo uma vida de santificação constante. A devoção se torna algo vivo evidenciado pelo fervor, pela oração, pelos louvores, enfim tudo é cheio de vida naturalmente e não uma obrigação tradicional e religiosa.</a:t>
            </a:r>
            <a:endParaRPr lang="pt-BR" sz="32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1038053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39552" y="260649"/>
            <a:ext cx="8352928" cy="864096"/>
          </a:xfrm>
        </p:spPr>
        <p:txBody>
          <a:bodyPr>
            <a:normAutofit fontScale="90000"/>
          </a:bodyPr>
          <a:lstStyle/>
          <a:p>
            <a:pPr algn="ctr"/>
            <a:r>
              <a:rPr lang="pt-BR" sz="4000" b="1" dirty="0" smtClean="0">
                <a:solidFill>
                  <a:srgbClr val="C00000"/>
                </a:solidFill>
                <a:latin typeface="Calibri" panose="020F0502020204030204" pitchFamily="34" charset="0"/>
              </a:rPr>
              <a:t>1.3. BUSCA E ORGANIZAÇÃO HUMANAS</a:t>
            </a:r>
            <a:endParaRPr lang="pt-BR" sz="4000" dirty="0">
              <a:solidFill>
                <a:srgbClr val="C00000"/>
              </a:solidFill>
              <a:latin typeface="Calibri" panose="020F0502020204030204" pitchFamily="34" charset="0"/>
            </a:endParaRPr>
          </a:p>
        </p:txBody>
      </p:sp>
      <p:sp>
        <p:nvSpPr>
          <p:cNvPr id="3" name="Subtítulo 2"/>
          <p:cNvSpPr>
            <a:spLocks noGrp="1"/>
          </p:cNvSpPr>
          <p:nvPr>
            <p:ph type="subTitle" idx="1"/>
          </p:nvPr>
        </p:nvSpPr>
        <p:spPr>
          <a:xfrm>
            <a:off x="683568" y="1484784"/>
            <a:ext cx="8280920" cy="4896544"/>
          </a:xfrm>
        </p:spPr>
        <p:txBody>
          <a:bodyPr>
            <a:normAutofit lnSpcReduction="10000"/>
          </a:bodyPr>
          <a:lstStyle/>
          <a:p>
            <a:pPr algn="just"/>
            <a:r>
              <a:rPr lang="pt-BR" dirty="0" smtClean="0">
                <a:solidFill>
                  <a:schemeClr val="tx1"/>
                </a:solidFill>
              </a:rPr>
              <a:t>	</a:t>
            </a:r>
            <a:r>
              <a:rPr lang="pt-BR" sz="3600" dirty="0" smtClean="0">
                <a:solidFill>
                  <a:schemeClr val="tx1"/>
                </a:solidFill>
                <a:latin typeface="Calibri" panose="020F0502020204030204" pitchFamily="34" charset="0"/>
              </a:rPr>
              <a:t>Um avivamento espiritual não acontece por acaso, sempre será resultado de uma busca. Essa busca faz parte da necessidade que se tem de ter vida espiritual renovada, dessa maneira alguém começa uma busca intensa por Deus, como o salmista que disse, “como o cervo brama pelas correntes das águas, assim suspira a minha alma por ti, ó Deus (</a:t>
            </a:r>
            <a:r>
              <a:rPr lang="pt-BR" sz="3600" dirty="0" err="1" smtClean="0">
                <a:solidFill>
                  <a:schemeClr val="tx1"/>
                </a:solidFill>
                <a:latin typeface="Calibri" panose="020F0502020204030204" pitchFamily="34" charset="0"/>
              </a:rPr>
              <a:t>Sl</a:t>
            </a:r>
            <a:r>
              <a:rPr lang="pt-BR" sz="3600" dirty="0" smtClean="0">
                <a:solidFill>
                  <a:schemeClr val="tx1"/>
                </a:solidFill>
                <a:latin typeface="Calibri" panose="020F0502020204030204" pitchFamily="34" charset="0"/>
              </a:rPr>
              <a:t> 42.1).</a:t>
            </a:r>
            <a:endParaRPr lang="pt-BR" sz="36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11914337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87624" y="188640"/>
            <a:ext cx="7340352" cy="1224136"/>
          </a:xfrm>
        </p:spPr>
        <p:txBody>
          <a:bodyPr>
            <a:normAutofit fontScale="90000"/>
          </a:bodyPr>
          <a:lstStyle/>
          <a:p>
            <a:pPr algn="ctr"/>
            <a:r>
              <a:rPr lang="pt-BR" sz="4000" b="1" dirty="0" smtClean="0">
                <a:solidFill>
                  <a:srgbClr val="C00000"/>
                </a:solidFill>
                <a:latin typeface="Calibri" panose="020F0502020204030204" pitchFamily="34" charset="0"/>
              </a:rPr>
              <a:t>2. EXPRESSÕES DE UM VERDADEIRO AVIVAMENTO</a:t>
            </a:r>
            <a:endParaRPr lang="pt-BR" sz="4000" dirty="0">
              <a:solidFill>
                <a:srgbClr val="C00000"/>
              </a:solidFill>
              <a:latin typeface="Calibri" panose="020F0502020204030204" pitchFamily="34" charset="0"/>
            </a:endParaRPr>
          </a:p>
        </p:txBody>
      </p:sp>
      <p:sp>
        <p:nvSpPr>
          <p:cNvPr id="3" name="Subtítulo 2"/>
          <p:cNvSpPr>
            <a:spLocks noGrp="1"/>
          </p:cNvSpPr>
          <p:nvPr>
            <p:ph type="subTitle" idx="1"/>
          </p:nvPr>
        </p:nvSpPr>
        <p:spPr>
          <a:xfrm>
            <a:off x="1043608" y="1700808"/>
            <a:ext cx="7920880" cy="4608512"/>
          </a:xfrm>
        </p:spPr>
        <p:txBody>
          <a:bodyPr>
            <a:normAutofit/>
          </a:bodyPr>
          <a:lstStyle/>
          <a:p>
            <a:pPr algn="just"/>
            <a:r>
              <a:rPr lang="pt-BR" dirty="0" smtClean="0">
                <a:solidFill>
                  <a:schemeClr val="tx1"/>
                </a:solidFill>
              </a:rPr>
              <a:t>	</a:t>
            </a:r>
            <a:r>
              <a:rPr lang="pt-BR" sz="3600" dirty="0" smtClean="0">
                <a:solidFill>
                  <a:schemeClr val="tx1"/>
                </a:solidFill>
                <a:latin typeface="Calibri" panose="020F0502020204030204" pitchFamily="34" charset="0"/>
              </a:rPr>
              <a:t>Não raro temos concepções erradas acerca de um avivamento verdadeiro, atribuímos nossos conceitos à luz daquilo que ouvimos ou de nossa experiência e esquecemo-nos de que avivamento é a vida plena de Jesus Cristo em nós demonstrada por meio de frutos e graça Deus.</a:t>
            </a:r>
            <a:endParaRPr lang="pt-BR" sz="36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13507709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15616" y="188640"/>
            <a:ext cx="7056784" cy="1080119"/>
          </a:xfrm>
        </p:spPr>
        <p:txBody>
          <a:bodyPr>
            <a:normAutofit fontScale="90000"/>
          </a:bodyPr>
          <a:lstStyle/>
          <a:p>
            <a:pPr algn="ctr"/>
            <a:r>
              <a:rPr lang="pt-BR" sz="4000" b="1" dirty="0" smtClean="0">
                <a:solidFill>
                  <a:srgbClr val="C00000"/>
                </a:solidFill>
                <a:latin typeface="Calibri" panose="020F0502020204030204" pitchFamily="34" charset="0"/>
              </a:rPr>
              <a:t>2.1. EXPRESSÕES DE RENOVO ESPIRITUAL</a:t>
            </a:r>
            <a:endParaRPr lang="pt-BR" sz="4000" dirty="0">
              <a:solidFill>
                <a:srgbClr val="C00000"/>
              </a:solidFill>
              <a:latin typeface="Calibri" panose="020F0502020204030204" pitchFamily="34" charset="0"/>
            </a:endParaRPr>
          </a:p>
        </p:txBody>
      </p:sp>
      <p:sp>
        <p:nvSpPr>
          <p:cNvPr id="3" name="Subtítulo 2"/>
          <p:cNvSpPr>
            <a:spLocks noGrp="1"/>
          </p:cNvSpPr>
          <p:nvPr>
            <p:ph type="subTitle" idx="1"/>
          </p:nvPr>
        </p:nvSpPr>
        <p:spPr>
          <a:xfrm>
            <a:off x="971600" y="1484784"/>
            <a:ext cx="7920880" cy="4752528"/>
          </a:xfrm>
        </p:spPr>
        <p:txBody>
          <a:bodyPr>
            <a:normAutofit/>
          </a:bodyPr>
          <a:lstStyle/>
          <a:p>
            <a:pPr algn="just"/>
            <a:r>
              <a:rPr lang="pt-BR" sz="3600" dirty="0" smtClean="0">
                <a:solidFill>
                  <a:schemeClr val="tx1"/>
                </a:solidFill>
              </a:rPr>
              <a:t>	</a:t>
            </a:r>
            <a:r>
              <a:rPr lang="pt-BR" sz="3600" dirty="0" smtClean="0">
                <a:solidFill>
                  <a:schemeClr val="tx1"/>
                </a:solidFill>
                <a:latin typeface="Calibri" panose="020F0502020204030204" pitchFamily="34" charset="0"/>
              </a:rPr>
              <a:t>Sabemos que tudo o que possui grande valor sofre o plágio da alma humana. Certos cultos movimentados, acompanhados de barulhos, certo </a:t>
            </a:r>
            <a:r>
              <a:rPr lang="pt-BR" sz="3600" dirty="0" err="1" smtClean="0">
                <a:solidFill>
                  <a:schemeClr val="tx1"/>
                </a:solidFill>
                <a:latin typeface="Calibri" panose="020F0502020204030204" pitchFamily="34" charset="0"/>
              </a:rPr>
              <a:t>emocionalismo</a:t>
            </a:r>
            <a:r>
              <a:rPr lang="pt-BR" sz="3600" dirty="0" smtClean="0">
                <a:solidFill>
                  <a:schemeClr val="tx1"/>
                </a:solidFill>
                <a:latin typeface="Calibri" panose="020F0502020204030204" pitchFamily="34" charset="0"/>
              </a:rPr>
              <a:t> e inteiração presente, etc., podem evidenciar um avivamento ou não. As evidências posteriores à reunião confirmarão isso.</a:t>
            </a:r>
            <a:endParaRPr lang="pt-BR" sz="36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13471492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ício">
  <a:themeElements>
    <a:clrScheme name="Solstí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í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í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385</TotalTime>
  <Words>71</Words>
  <Application>Microsoft Office PowerPoint</Application>
  <PresentationFormat>Apresentação na tela (4:3)</PresentationFormat>
  <Paragraphs>29</Paragraphs>
  <Slides>16</Slides>
  <Notes>0</Notes>
  <HiddenSlides>0</HiddenSlides>
  <MMClips>0</MMClips>
  <ScaleCrop>false</ScaleCrop>
  <HeadingPairs>
    <vt:vector size="4" baseType="variant">
      <vt:variant>
        <vt:lpstr>Tema</vt:lpstr>
      </vt:variant>
      <vt:variant>
        <vt:i4>1</vt:i4>
      </vt:variant>
      <vt:variant>
        <vt:lpstr>Títulos de slides</vt:lpstr>
      </vt:variant>
      <vt:variant>
        <vt:i4>16</vt:i4>
      </vt:variant>
    </vt:vector>
  </HeadingPairs>
  <TitlesOfParts>
    <vt:vector size="17" baseType="lpstr">
      <vt:lpstr>Solstício</vt:lpstr>
      <vt:lpstr>Apresentação do PowerPoint</vt:lpstr>
      <vt:lpstr>A Urgência de Um Avivamento Genuíno</vt:lpstr>
      <vt:lpstr> É nosso propósito definir, demonstrar como se expressa o avivamento e alguns cuidados principais que se devem ter com ele.     </vt:lpstr>
      <vt:lpstr>                  1. BASES DE UM AVIVAMENTO GENUÍNO </vt:lpstr>
      <vt:lpstr>    1.1. AS ESCRITURAS SAGRADAS</vt:lpstr>
      <vt:lpstr>1.2. O AGIR DO ESPÍRITO SANTO</vt:lpstr>
      <vt:lpstr>1.3. BUSCA E ORGANIZAÇÃO HUMANAS</vt:lpstr>
      <vt:lpstr>2. EXPRESSÕES DE UM VERDADEIRO AVIVAMENTO</vt:lpstr>
      <vt:lpstr>2.1. EXPRESSÕES DE RENOVO ESPIRITUAL</vt:lpstr>
      <vt:lpstr>2.2. DEMONSTRAÇÃO DO FRUTO DO ESPÍRITO</vt:lpstr>
      <vt:lpstr>2.3. TESTEMUNHO COM GRAÇA RENOVADA</vt:lpstr>
      <vt:lpstr>3. CUIDADOS PRINCIPAIS QUANTO O AVIVAMENTO</vt:lpstr>
      <vt:lpstr>3.1. ÊNFASE EXAGERADA AO ESPÍRITO SANTO</vt:lpstr>
      <vt:lpstr>3.2. A FALTA DE EXPOSIÇÃO DAS ESCRITURAS</vt:lpstr>
      <vt:lpstr>3.3. O FANATISMO</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Urgência de Um Avivamento Genuíno</dc:title>
  <dc:creator>TERESINHA</dc:creator>
  <cp:lastModifiedBy>valdinar viana</cp:lastModifiedBy>
  <cp:revision>20</cp:revision>
  <dcterms:created xsi:type="dcterms:W3CDTF">2015-09-21T18:20:56Z</dcterms:created>
  <dcterms:modified xsi:type="dcterms:W3CDTF">2015-09-26T20:05:42Z</dcterms:modified>
</cp:coreProperties>
</file>